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4"/>
  </p:handoutMasterIdLst>
  <p:sldIdLst>
    <p:sldId id="256" r:id="rId2"/>
    <p:sldId id="266" r:id="rId3"/>
    <p:sldId id="267" r:id="rId4"/>
    <p:sldId id="268" r:id="rId5"/>
    <p:sldId id="259" r:id="rId6"/>
    <p:sldId id="260" r:id="rId7"/>
    <p:sldId id="261" r:id="rId8"/>
    <p:sldId id="262" r:id="rId9"/>
    <p:sldId id="263" r:id="rId10"/>
    <p:sldId id="264" r:id="rId11"/>
    <p:sldId id="269" r:id="rId12"/>
    <p:sldId id="271" r:id="rId1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D5E6C4-7BCA-49C2-8246-86648A2B1ABD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F5A2A5-38A1-4689-AAEF-4F539EF7C2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93429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231B8-E7E4-4364-BFB3-07F716FC8BEC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0144B-7708-4BCF-9094-1A6C76A2BABB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231B8-E7E4-4364-BFB3-07F716FC8BEC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0144B-7708-4BCF-9094-1A6C76A2BAB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231B8-E7E4-4364-BFB3-07F716FC8BEC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0144B-7708-4BCF-9094-1A6C76A2BAB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231B8-E7E4-4364-BFB3-07F716FC8BEC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0144B-7708-4BCF-9094-1A6C76A2BAB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231B8-E7E4-4364-BFB3-07F716FC8BEC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0144B-7708-4BCF-9094-1A6C76A2BABB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231B8-E7E4-4364-BFB3-07F716FC8BEC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0144B-7708-4BCF-9094-1A6C76A2BAB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231B8-E7E4-4364-BFB3-07F716FC8BEC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0144B-7708-4BCF-9094-1A6C76A2BAB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231B8-E7E4-4364-BFB3-07F716FC8BEC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0144B-7708-4BCF-9094-1A6C76A2BAB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231B8-E7E4-4364-BFB3-07F716FC8BEC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0144B-7708-4BCF-9094-1A6C76A2BAB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231B8-E7E4-4364-BFB3-07F716FC8BEC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0144B-7708-4BCF-9094-1A6C76A2BAB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231B8-E7E4-4364-BFB3-07F716FC8BEC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060144B-7708-4BCF-9094-1A6C76A2BABB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32231B8-E7E4-4364-BFB3-07F716FC8BEC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060144B-7708-4BCF-9094-1A6C76A2BABB}" type="slidenum">
              <a:rPr lang="en-GB" smtClean="0"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" TargetMode="External"/><Relationship Id="rId2" Type="http://schemas.openxmlformats.org/officeDocument/2006/relationships/hyperlink" Target="https://www.mygov.scot/copyright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enti.com/mioptb7hzw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Digital Learning – Taking a </a:t>
            </a:r>
            <a:r>
              <a:rPr lang="en-GB" dirty="0"/>
              <a:t>C</a:t>
            </a:r>
            <a:r>
              <a:rPr lang="en-GB" dirty="0" smtClean="0"/>
              <a:t>ollegiate Approach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8071048" cy="2936768"/>
          </a:xfrm>
        </p:spPr>
        <p:txBody>
          <a:bodyPr>
            <a:normAutofit fontScale="85000" lnSpcReduction="20000"/>
          </a:bodyPr>
          <a:lstStyle/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Wednesday 24</a:t>
            </a:r>
            <a:r>
              <a:rPr lang="en-GB" baseline="30000" dirty="0" smtClean="0"/>
              <a:t>th</a:t>
            </a:r>
            <a:r>
              <a:rPr lang="en-GB" dirty="0" smtClean="0"/>
              <a:t> February 2021</a:t>
            </a:r>
          </a:p>
          <a:p>
            <a:endParaRPr lang="en-GB" dirty="0"/>
          </a:p>
          <a:p>
            <a:r>
              <a:rPr lang="en-GB" dirty="0" smtClean="0"/>
              <a:t>Mairi Green</a:t>
            </a:r>
          </a:p>
          <a:p>
            <a:r>
              <a:rPr lang="en-GB" dirty="0" smtClean="0"/>
              <a:t>Primary Teacher, West Lothian</a:t>
            </a:r>
          </a:p>
          <a:p>
            <a:r>
              <a:rPr lang="en-GB" dirty="0" smtClean="0"/>
              <a:t>EIS Learning Representative</a:t>
            </a:r>
          </a:p>
        </p:txBody>
      </p:sp>
    </p:spTree>
    <p:extLst>
      <p:ext uri="{BB962C8B-B14F-4D97-AF65-F5344CB8AC3E}">
        <p14:creationId xmlns:p14="http://schemas.microsoft.com/office/powerpoint/2010/main" val="183292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Your Learning </a:t>
            </a:r>
            <a:r>
              <a:rPr lang="en-GB" dirty="0"/>
              <a:t>N</a:t>
            </a:r>
            <a:r>
              <a:rPr lang="en-GB" dirty="0" smtClean="0"/>
              <a:t>eeds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latin typeface="+mj-lt"/>
              </a:rPr>
              <a:t>Thinking now about ideas shared, what are your learning needs? </a:t>
            </a:r>
          </a:p>
          <a:p>
            <a:pPr marL="0" indent="0">
              <a:buNone/>
            </a:pPr>
            <a:endParaRPr lang="en-GB" dirty="0">
              <a:latin typeface="+mj-lt"/>
            </a:endParaRPr>
          </a:p>
          <a:p>
            <a:pPr marL="0" indent="0">
              <a:buNone/>
            </a:pPr>
            <a:endParaRPr lang="en-GB" dirty="0" smtClean="0">
              <a:latin typeface="+mj-lt"/>
            </a:endParaRPr>
          </a:p>
          <a:p>
            <a:pPr marL="0" indent="0">
              <a:buNone/>
            </a:pPr>
            <a:endParaRPr lang="en-GB" dirty="0">
              <a:latin typeface="+mj-lt"/>
            </a:endParaRPr>
          </a:p>
          <a:p>
            <a:pPr marL="0" indent="0">
              <a:buNone/>
            </a:pPr>
            <a:r>
              <a:rPr lang="en-GB" dirty="0" smtClean="0">
                <a:latin typeface="+mj-lt"/>
              </a:rPr>
              <a:t>Can these be addressed independently, with colleagues, at school level, at cluster level, at Council level, through the EIS, at National level?</a:t>
            </a:r>
            <a:endParaRPr lang="en-GB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22126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Creating an Action Plan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/>
              <a:t>From all of this information we were able to create an action plan to take online learning forward with a shared vision, providing equity and positive online learning experiences. </a:t>
            </a:r>
          </a:p>
          <a:p>
            <a:r>
              <a:rPr lang="en-GB" dirty="0" smtClean="0"/>
              <a:t>We were able to provide relevant training to staff to upskill them and increase their confidence.</a:t>
            </a:r>
          </a:p>
          <a:p>
            <a:r>
              <a:rPr lang="en-GB" dirty="0" smtClean="0"/>
              <a:t>We were able to address most difficulties experienced by families and prepare changes to make online learning easier. </a:t>
            </a:r>
          </a:p>
          <a:p>
            <a:r>
              <a:rPr lang="en-GB" dirty="0" smtClean="0"/>
              <a:t>We created plans for P1-3 and P4-7 for lockdowns, blended learning and at school scenarios. </a:t>
            </a:r>
          </a:p>
          <a:p>
            <a:r>
              <a:rPr lang="en-GB" dirty="0" smtClean="0"/>
              <a:t>Staff, parents and pupils felt prepared and able to manage much more easily during the second lockdown. </a:t>
            </a:r>
          </a:p>
          <a:p>
            <a:r>
              <a:rPr lang="en-GB" dirty="0" smtClean="0"/>
              <a:t>Our school had very high levels of engagement and very positive feedback from pupils, staff and parents.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8481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Digital Learning – Taking a </a:t>
            </a:r>
            <a:r>
              <a:rPr lang="en-GB" dirty="0"/>
              <a:t>C</a:t>
            </a:r>
            <a:r>
              <a:rPr lang="en-GB" dirty="0" smtClean="0"/>
              <a:t>ollegiate Approach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8071048" cy="2936768"/>
          </a:xfrm>
        </p:spPr>
        <p:txBody>
          <a:bodyPr>
            <a:normAutofit fontScale="85000" lnSpcReduction="20000"/>
          </a:bodyPr>
          <a:lstStyle/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Wednesday 24</a:t>
            </a:r>
            <a:r>
              <a:rPr lang="en-GB" baseline="30000" dirty="0" smtClean="0"/>
              <a:t>th</a:t>
            </a:r>
            <a:r>
              <a:rPr lang="en-GB" dirty="0" smtClean="0"/>
              <a:t> February 2021</a:t>
            </a:r>
          </a:p>
          <a:p>
            <a:endParaRPr lang="en-GB" dirty="0"/>
          </a:p>
          <a:p>
            <a:r>
              <a:rPr lang="en-GB" dirty="0" smtClean="0"/>
              <a:t>Mairi Green</a:t>
            </a:r>
          </a:p>
          <a:p>
            <a:r>
              <a:rPr lang="en-GB" dirty="0" smtClean="0"/>
              <a:t>Primary Teacher, West Lothian</a:t>
            </a:r>
          </a:p>
          <a:p>
            <a:r>
              <a:rPr lang="en-GB" dirty="0" smtClean="0"/>
              <a:t>EIS Learning Representative</a:t>
            </a:r>
          </a:p>
        </p:txBody>
      </p:sp>
    </p:spTree>
    <p:extLst>
      <p:ext uri="{BB962C8B-B14F-4D97-AF65-F5344CB8AC3E}">
        <p14:creationId xmlns:p14="http://schemas.microsoft.com/office/powerpoint/2010/main" val="1449988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Influences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Pupils</a:t>
            </a:r>
          </a:p>
          <a:p>
            <a:r>
              <a:rPr lang="en-GB" dirty="0" smtClean="0"/>
              <a:t>Teachers</a:t>
            </a:r>
          </a:p>
          <a:p>
            <a:r>
              <a:rPr lang="en-GB" dirty="0" smtClean="0"/>
              <a:t>All Staff</a:t>
            </a:r>
          </a:p>
          <a:p>
            <a:r>
              <a:rPr lang="en-GB" dirty="0" smtClean="0"/>
              <a:t>Leadership Team</a:t>
            </a:r>
          </a:p>
          <a:p>
            <a:r>
              <a:rPr lang="en-GB" dirty="0" smtClean="0"/>
              <a:t>Parents</a:t>
            </a:r>
          </a:p>
          <a:p>
            <a:r>
              <a:rPr lang="en-GB" dirty="0" smtClean="0"/>
              <a:t>Council</a:t>
            </a:r>
          </a:p>
          <a:p>
            <a:r>
              <a:rPr lang="en-GB" dirty="0" smtClean="0"/>
              <a:t>Scottish Government</a:t>
            </a:r>
          </a:p>
          <a:p>
            <a:r>
              <a:rPr lang="en-GB" dirty="0" smtClean="0"/>
              <a:t>Academics</a:t>
            </a:r>
          </a:p>
          <a:p>
            <a:r>
              <a:rPr lang="en-GB" dirty="0" smtClean="0"/>
              <a:t>Unions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920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Gathering Views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Parent survey (</a:t>
            </a:r>
            <a:r>
              <a:rPr lang="en-GB" dirty="0" smtClean="0"/>
              <a:t>school, council</a:t>
            </a:r>
            <a:r>
              <a:rPr lang="en-GB" dirty="0" smtClean="0"/>
              <a:t>) </a:t>
            </a:r>
          </a:p>
          <a:p>
            <a:r>
              <a:rPr lang="en-GB" dirty="0" smtClean="0"/>
              <a:t>Parent Council </a:t>
            </a:r>
            <a:r>
              <a:rPr lang="en-GB" dirty="0" smtClean="0"/>
              <a:t>(virtual meetings</a:t>
            </a:r>
            <a:r>
              <a:rPr lang="en-GB" dirty="0" smtClean="0"/>
              <a:t>)</a:t>
            </a:r>
          </a:p>
          <a:p>
            <a:r>
              <a:rPr lang="en-GB" dirty="0" smtClean="0"/>
              <a:t>Parent drop in sessions</a:t>
            </a:r>
            <a:endParaRPr lang="en-GB" dirty="0" smtClean="0"/>
          </a:p>
          <a:p>
            <a:r>
              <a:rPr lang="en-GB" dirty="0" smtClean="0"/>
              <a:t>Pupil Survey (school and council)</a:t>
            </a:r>
          </a:p>
          <a:p>
            <a:r>
              <a:rPr lang="en-GB" dirty="0" smtClean="0"/>
              <a:t>Staff views (school </a:t>
            </a:r>
            <a:r>
              <a:rPr lang="en-GB" dirty="0" smtClean="0"/>
              <a:t>session, staff </a:t>
            </a:r>
            <a:r>
              <a:rPr lang="en-GB" dirty="0" smtClean="0"/>
              <a:t>Teams </a:t>
            </a:r>
            <a:r>
              <a:rPr lang="en-GB" dirty="0" smtClean="0"/>
              <a:t>pages, regular contact)</a:t>
            </a:r>
            <a:endParaRPr lang="en-GB" dirty="0" smtClean="0"/>
          </a:p>
          <a:p>
            <a:r>
              <a:rPr lang="en-GB" dirty="0" smtClean="0"/>
              <a:t>Leadership Team discussions (CAT sessions)</a:t>
            </a:r>
          </a:p>
          <a:p>
            <a:r>
              <a:rPr lang="en-GB" dirty="0" smtClean="0"/>
              <a:t>Digital Leaders (CAT sessions and individual support)</a:t>
            </a:r>
          </a:p>
          <a:p>
            <a:r>
              <a:rPr lang="en-GB" dirty="0" smtClean="0"/>
              <a:t>Council </a:t>
            </a:r>
            <a:r>
              <a:rPr lang="en-GB" dirty="0" smtClean="0"/>
              <a:t>Feedback</a:t>
            </a:r>
          </a:p>
          <a:p>
            <a:r>
              <a:rPr lang="en-GB" dirty="0" smtClean="0"/>
              <a:t>Professional Reading</a:t>
            </a:r>
          </a:p>
          <a:p>
            <a:r>
              <a:rPr lang="en-GB" dirty="0" smtClean="0"/>
              <a:t>Union meetings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4840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Create a shared vision and understanding</a:t>
            </a:r>
          </a:p>
          <a:p>
            <a:r>
              <a:rPr lang="en-GB" dirty="0" smtClean="0"/>
              <a:t>Ensure equity across stages/classes/subjects</a:t>
            </a:r>
          </a:p>
          <a:p>
            <a:r>
              <a:rPr lang="en-GB" dirty="0" smtClean="0"/>
              <a:t>Address issues and make changes</a:t>
            </a:r>
          </a:p>
          <a:p>
            <a:r>
              <a:rPr lang="en-GB" dirty="0" smtClean="0"/>
              <a:t>Reflect on strengths</a:t>
            </a:r>
          </a:p>
          <a:p>
            <a:r>
              <a:rPr lang="en-GB" dirty="0" smtClean="0"/>
              <a:t>To debrief and reflect</a:t>
            </a:r>
          </a:p>
          <a:p>
            <a:r>
              <a:rPr lang="en-GB" dirty="0" smtClean="0"/>
              <a:t>Make decisions about how to utilise online learning opportunities when returning to school</a:t>
            </a:r>
          </a:p>
          <a:p>
            <a:r>
              <a:rPr lang="en-GB" dirty="0" smtClean="0"/>
              <a:t>Identify opportunities to manage workload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9454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GB" sz="2400" dirty="0"/>
              <a:t/>
            </a:r>
            <a:br>
              <a:rPr lang="en-GB" sz="2400" dirty="0"/>
            </a:br>
            <a:r>
              <a:rPr lang="en-GB" sz="6000" dirty="0" smtClean="0"/>
              <a:t>Things to Consider</a:t>
            </a:r>
            <a:r>
              <a:rPr lang="en-GB" sz="2400" dirty="0"/>
              <a:t/>
            </a:r>
            <a:br>
              <a:rPr lang="en-GB" sz="2400" dirty="0"/>
            </a:b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1800" b="1" u="sng" dirty="0"/>
              <a:t>Learner at the Centre</a:t>
            </a:r>
            <a:endParaRPr lang="en-GB" sz="1800" dirty="0" smtClean="0">
              <a:latin typeface="+mj-lt"/>
            </a:endParaRPr>
          </a:p>
          <a:p>
            <a:pPr marL="0" indent="0">
              <a:buNone/>
            </a:pPr>
            <a:r>
              <a:rPr lang="en-GB" sz="1800" dirty="0" smtClean="0">
                <a:latin typeface="+mj-lt"/>
              </a:rPr>
              <a:t>When </a:t>
            </a:r>
            <a:r>
              <a:rPr lang="en-GB" sz="1800" dirty="0">
                <a:latin typeface="+mj-lt"/>
              </a:rPr>
              <a:t>planning for e-Learning make sure learning is as easy as possible for your learners and also for you as the educator. In e-Learning, teachers are the facilitators of learning – there is shared balance of power, communication and dialogue that allows the learners to learn through their own experiences and come to their own conclusions. (Socrates, Bloom’s Taxonomy</a:t>
            </a:r>
            <a:r>
              <a:rPr lang="en-GB" sz="1800" dirty="0" smtClean="0">
                <a:latin typeface="+mj-lt"/>
              </a:rPr>
              <a:t>)</a:t>
            </a:r>
          </a:p>
          <a:p>
            <a:pPr marL="0" indent="0">
              <a:buNone/>
            </a:pPr>
            <a:endParaRPr lang="en-GB" sz="1800" dirty="0">
              <a:latin typeface="+mj-lt"/>
            </a:endParaRPr>
          </a:p>
        </p:txBody>
      </p:sp>
      <p:pic>
        <p:nvPicPr>
          <p:cNvPr id="4" name="Picture 3" descr="Introduction to Bloom's Taxonomy – Niall McNulty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6245" y="3933056"/>
            <a:ext cx="5602059" cy="22961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11168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99992" y="836712"/>
            <a:ext cx="3960440" cy="5400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79512" y="2924944"/>
            <a:ext cx="370790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+mj-lt"/>
              </a:rPr>
              <a:t>Consider different learning styles when planning online experiences. </a:t>
            </a:r>
            <a:endParaRPr lang="en-GB" sz="2400" dirty="0" smtClean="0">
              <a:latin typeface="+mj-lt"/>
            </a:endParaRPr>
          </a:p>
          <a:p>
            <a:pPr algn="ctr"/>
            <a:r>
              <a:rPr lang="en-GB" sz="2400" dirty="0" smtClean="0">
                <a:latin typeface="+mj-lt"/>
              </a:rPr>
              <a:t>Think about how learning can be accessible to all.  </a:t>
            </a:r>
            <a:endParaRPr lang="en-GB" sz="2400" dirty="0">
              <a:latin typeface="+mj-lt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1589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Copyright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>
                <a:latin typeface="+mj-lt"/>
              </a:rPr>
              <a:t>Please be mindful of copyright laws. You can find out more here: </a:t>
            </a:r>
            <a:r>
              <a:rPr lang="en-GB" dirty="0">
                <a:latin typeface="+mj-lt"/>
                <a:hlinkClick r:id="rId2"/>
              </a:rPr>
              <a:t>https://www.mygov.scot/copyright/ </a:t>
            </a:r>
            <a:endParaRPr lang="en-GB" dirty="0" smtClean="0">
              <a:latin typeface="+mj-lt"/>
            </a:endParaRPr>
          </a:p>
          <a:p>
            <a:pPr marL="0" indent="0">
              <a:buNone/>
            </a:pPr>
            <a:endParaRPr lang="en-GB" dirty="0">
              <a:latin typeface="+mj-lt"/>
            </a:endParaRPr>
          </a:p>
          <a:p>
            <a:pPr marL="0" indent="0">
              <a:buNone/>
            </a:pPr>
            <a:r>
              <a:rPr lang="en-GB" dirty="0" smtClean="0">
                <a:latin typeface="+mj-lt"/>
              </a:rPr>
              <a:t>Creative Commons is a site where you can find images that have been shared for public use. You still need to credit images. </a:t>
            </a:r>
            <a:endParaRPr lang="en-GB" u="sng" dirty="0" smtClean="0">
              <a:latin typeface="+mj-lt"/>
              <a:hlinkClick r:id="rId3"/>
            </a:endParaRPr>
          </a:p>
          <a:p>
            <a:pPr marL="0" indent="0">
              <a:buNone/>
            </a:pPr>
            <a:endParaRPr lang="en-GB" u="sng" dirty="0" smtClean="0">
              <a:latin typeface="+mj-lt"/>
              <a:hlinkClick r:id="rId3"/>
            </a:endParaRPr>
          </a:p>
          <a:p>
            <a:pPr marL="0" indent="0">
              <a:buNone/>
            </a:pPr>
            <a:r>
              <a:rPr lang="en-GB" u="sng" dirty="0" smtClean="0">
                <a:latin typeface="+mj-lt"/>
                <a:hlinkClick r:id="rId3"/>
              </a:rPr>
              <a:t>https</a:t>
            </a:r>
            <a:r>
              <a:rPr lang="en-GB" u="sng" dirty="0">
                <a:latin typeface="+mj-lt"/>
                <a:hlinkClick r:id="rId3"/>
              </a:rPr>
              <a:t>://creativecommons.org/</a:t>
            </a:r>
            <a:endParaRPr lang="en-GB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85138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90872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Our Strengths and Development </a:t>
            </a:r>
            <a:r>
              <a:rPr lang="en-GB" dirty="0"/>
              <a:t>N</a:t>
            </a:r>
            <a:r>
              <a:rPr lang="en-GB" dirty="0" smtClean="0"/>
              <a:t>eeds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43891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>
                <a:latin typeface="+mj-lt"/>
              </a:rPr>
              <a:t>Think about the digital skills you developed </a:t>
            </a:r>
            <a:r>
              <a:rPr lang="en-GB" dirty="0">
                <a:latin typeface="+mj-lt"/>
              </a:rPr>
              <a:t>d</a:t>
            </a:r>
            <a:r>
              <a:rPr lang="en-GB" dirty="0" smtClean="0">
                <a:latin typeface="+mj-lt"/>
              </a:rPr>
              <a:t>uring lockdown. </a:t>
            </a:r>
          </a:p>
          <a:p>
            <a:pPr marL="0" indent="0">
              <a:buNone/>
            </a:pPr>
            <a:endParaRPr lang="en-GB" dirty="0" smtClean="0">
              <a:latin typeface="+mj-lt"/>
            </a:endParaRPr>
          </a:p>
          <a:p>
            <a:pPr marL="0" indent="0">
              <a:buNone/>
            </a:pPr>
            <a:r>
              <a:rPr lang="en-GB" dirty="0" smtClean="0">
                <a:solidFill>
                  <a:srgbClr val="0070C0"/>
                </a:solidFill>
                <a:latin typeface="+mj-lt"/>
              </a:rPr>
              <a:t>Consider…</a:t>
            </a:r>
          </a:p>
          <a:p>
            <a:pPr marL="0" indent="0">
              <a:buNone/>
            </a:pPr>
            <a:r>
              <a:rPr lang="en-GB" dirty="0">
                <a:solidFill>
                  <a:srgbClr val="0070C0"/>
                </a:solidFill>
                <a:latin typeface="+mj-lt"/>
              </a:rPr>
              <a:t>W</a:t>
            </a:r>
            <a:r>
              <a:rPr lang="en-GB" dirty="0" smtClean="0">
                <a:solidFill>
                  <a:srgbClr val="0070C0"/>
                </a:solidFill>
                <a:latin typeface="+mj-lt"/>
              </a:rPr>
              <a:t>hat you can do now that you couldn’t before</a:t>
            </a:r>
          </a:p>
          <a:p>
            <a:pPr marL="0" indent="0">
              <a:buNone/>
            </a:pPr>
            <a:r>
              <a:rPr lang="en-GB" dirty="0">
                <a:solidFill>
                  <a:srgbClr val="0070C0"/>
                </a:solidFill>
                <a:latin typeface="+mj-lt"/>
              </a:rPr>
              <a:t>T</a:t>
            </a:r>
            <a:r>
              <a:rPr lang="en-GB" dirty="0" smtClean="0">
                <a:solidFill>
                  <a:srgbClr val="0070C0"/>
                </a:solidFill>
                <a:latin typeface="+mj-lt"/>
              </a:rPr>
              <a:t>hings that your pupils enjoyed</a:t>
            </a:r>
          </a:p>
          <a:p>
            <a:pPr marL="0" indent="0">
              <a:buNone/>
            </a:pPr>
            <a:r>
              <a:rPr lang="en-GB" dirty="0">
                <a:solidFill>
                  <a:srgbClr val="0070C0"/>
                </a:solidFill>
                <a:latin typeface="+mj-lt"/>
              </a:rPr>
              <a:t>A</a:t>
            </a:r>
            <a:r>
              <a:rPr lang="en-GB" dirty="0" smtClean="0">
                <a:solidFill>
                  <a:srgbClr val="0070C0"/>
                </a:solidFill>
                <a:latin typeface="+mj-lt"/>
              </a:rPr>
              <a:t> success that you had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0070C0"/>
                </a:solidFill>
                <a:latin typeface="+mj-lt"/>
              </a:rPr>
              <a:t>Anything else you want to share</a:t>
            </a:r>
          </a:p>
          <a:p>
            <a:pPr marL="0" indent="0">
              <a:buNone/>
            </a:pPr>
            <a:endParaRPr lang="en-GB" dirty="0" smtClean="0">
              <a:latin typeface="+mj-lt"/>
              <a:hlinkClick r:id="rId2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7675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55679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sz="4000" dirty="0" smtClean="0">
                <a:solidFill>
                  <a:srgbClr val="0070C0"/>
                </a:solidFill>
              </a:rPr>
              <a:t/>
            </a:r>
            <a:br>
              <a:rPr lang="en-GB" sz="4000" dirty="0" smtClean="0">
                <a:solidFill>
                  <a:srgbClr val="0070C0"/>
                </a:solidFill>
              </a:rPr>
            </a:br>
            <a:r>
              <a:rPr lang="en-GB" sz="4000" dirty="0">
                <a:solidFill>
                  <a:srgbClr val="0070C0"/>
                </a:solidFill>
              </a:rPr>
              <a:t/>
            </a:r>
            <a:br>
              <a:rPr lang="en-GB" sz="4000" dirty="0">
                <a:solidFill>
                  <a:srgbClr val="0070C0"/>
                </a:solidFill>
              </a:rPr>
            </a:br>
            <a:r>
              <a:rPr lang="en-GB" sz="4000" dirty="0" smtClean="0">
                <a:solidFill>
                  <a:srgbClr val="0070C0"/>
                </a:solidFill>
              </a:rPr>
              <a:t/>
            </a:r>
            <a:br>
              <a:rPr lang="en-GB" sz="4000" dirty="0" smtClean="0">
                <a:solidFill>
                  <a:srgbClr val="0070C0"/>
                </a:solidFill>
              </a:rPr>
            </a:br>
            <a:r>
              <a:rPr lang="en-GB" sz="4000" dirty="0" smtClean="0">
                <a:solidFill>
                  <a:srgbClr val="0070C0"/>
                </a:solidFill>
              </a:rPr>
              <a:t>How are we going to </a:t>
            </a:r>
            <a:r>
              <a:rPr lang="en-GB" sz="4000" dirty="0">
                <a:solidFill>
                  <a:srgbClr val="0070C0"/>
                </a:solidFill>
              </a:rPr>
              <a:t>take digital learning </a:t>
            </a:r>
            <a:r>
              <a:rPr lang="en-GB" sz="4000" dirty="0" smtClean="0">
                <a:solidFill>
                  <a:srgbClr val="0070C0"/>
                </a:solidFill>
              </a:rPr>
              <a:t>forward?</a:t>
            </a:r>
            <a:r>
              <a:rPr lang="en-GB" dirty="0">
                <a:solidFill>
                  <a:srgbClr val="0070C0"/>
                </a:solidFill>
              </a:rPr>
              <a:t/>
            </a:r>
            <a:br>
              <a:rPr lang="en-GB" dirty="0">
                <a:solidFill>
                  <a:srgbClr val="0070C0"/>
                </a:solidFill>
              </a:rPr>
            </a:b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935480"/>
            <a:ext cx="8579296" cy="458986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GB" sz="2400" dirty="0" smtClean="0">
              <a:latin typeface="+mj-lt"/>
            </a:endParaRPr>
          </a:p>
          <a:p>
            <a:pPr marL="0" indent="0">
              <a:buNone/>
            </a:pPr>
            <a:r>
              <a:rPr lang="en-GB" sz="2400" dirty="0" smtClean="0">
                <a:latin typeface="+mj-lt"/>
              </a:rPr>
              <a:t>We want to move forward rather than going back….</a:t>
            </a:r>
          </a:p>
          <a:p>
            <a:pPr marL="0" indent="0">
              <a:buNone/>
            </a:pPr>
            <a:endParaRPr lang="en-GB" sz="2400" dirty="0">
              <a:latin typeface="+mj-lt"/>
            </a:endParaRPr>
          </a:p>
          <a:p>
            <a:pPr marL="0" indent="0">
              <a:buNone/>
            </a:pPr>
            <a:r>
              <a:rPr lang="en-GB" sz="2400" dirty="0" smtClean="0">
                <a:latin typeface="+mj-lt"/>
              </a:rPr>
              <a:t>How can we use digital learning to keep the momentum going?</a:t>
            </a:r>
          </a:p>
          <a:p>
            <a:pPr marL="0" indent="0">
              <a:buNone/>
            </a:pPr>
            <a:r>
              <a:rPr lang="en-GB" sz="2400" dirty="0" smtClean="0">
                <a:latin typeface="+mj-lt"/>
              </a:rPr>
              <a:t>Which aspects of Teams/Seesaw worked well, do we want to keep, what possibilities do we have to move forward?</a:t>
            </a:r>
          </a:p>
          <a:p>
            <a:pPr marL="0" indent="0">
              <a:buNone/>
            </a:pPr>
            <a:r>
              <a:rPr lang="en-GB" sz="2400" dirty="0" smtClean="0">
                <a:latin typeface="+mj-lt"/>
              </a:rPr>
              <a:t>How can we utilise online learning at school and home to add value to learning experiences?</a:t>
            </a:r>
          </a:p>
          <a:p>
            <a:pPr marL="0" indent="0">
              <a:buNone/>
            </a:pPr>
            <a:r>
              <a:rPr lang="en-GB" sz="2400" dirty="0" smtClean="0">
                <a:latin typeface="+mj-lt"/>
              </a:rPr>
              <a:t>How can we include all our learners?</a:t>
            </a:r>
          </a:p>
          <a:p>
            <a:pPr marL="0" indent="0">
              <a:buNone/>
            </a:pPr>
            <a:r>
              <a:rPr lang="en-GB" sz="2400" dirty="0" smtClean="0">
                <a:latin typeface="+mj-lt"/>
              </a:rPr>
              <a:t>How can we include parents? Meet the Teacher, Parents consultations, progress and feedback, curriculum afternoons?</a:t>
            </a:r>
          </a:p>
          <a:p>
            <a:pPr marL="0" indent="0">
              <a:buNone/>
            </a:pPr>
            <a:r>
              <a:rPr lang="en-GB" sz="2400" dirty="0" smtClean="0">
                <a:latin typeface="+mj-lt"/>
              </a:rPr>
              <a:t>How can we decrease cross-contamination?</a:t>
            </a:r>
          </a:p>
          <a:p>
            <a:pPr marL="0" indent="0">
              <a:buNone/>
            </a:pPr>
            <a:r>
              <a:rPr lang="en-GB" sz="2400" dirty="0" smtClean="0">
                <a:latin typeface="+mj-lt"/>
              </a:rPr>
              <a:t>How can we make our workload easier to manage?</a:t>
            </a:r>
          </a:p>
          <a:p>
            <a:pPr marL="0" indent="0">
              <a:buNone/>
            </a:pPr>
            <a:r>
              <a:rPr lang="en-GB" sz="2400" dirty="0" smtClean="0">
                <a:latin typeface="+mj-lt"/>
              </a:rPr>
              <a:t>How can we share experiences together with our physical divides?</a:t>
            </a:r>
          </a:p>
          <a:p>
            <a:pPr marL="0" indent="0">
              <a:buNone/>
            </a:pPr>
            <a:r>
              <a:rPr lang="en-GB" sz="2400" dirty="0" smtClean="0">
                <a:latin typeface="+mj-lt"/>
              </a:rPr>
              <a:t>How can we address issues like house points, assemblies, other things that we can no longer do?</a:t>
            </a:r>
          </a:p>
        </p:txBody>
      </p:sp>
    </p:spTree>
    <p:extLst>
      <p:ext uri="{BB962C8B-B14F-4D97-AF65-F5344CB8AC3E}">
        <p14:creationId xmlns:p14="http://schemas.microsoft.com/office/powerpoint/2010/main" val="575973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896</TotalTime>
  <Words>662</Words>
  <Application>Microsoft Office PowerPoint</Application>
  <PresentationFormat>On-screen Show (4:3)</PresentationFormat>
  <Paragraphs>92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Calibri</vt:lpstr>
      <vt:lpstr>Constantia</vt:lpstr>
      <vt:lpstr>Wingdings 2</vt:lpstr>
      <vt:lpstr>Flow</vt:lpstr>
      <vt:lpstr>Digital Learning – Taking a Collegiate Approach</vt:lpstr>
      <vt:lpstr>Influences</vt:lpstr>
      <vt:lpstr>Gathering Views</vt:lpstr>
      <vt:lpstr>Why?</vt:lpstr>
      <vt:lpstr> Things to Consider </vt:lpstr>
      <vt:lpstr>PowerPoint Presentation</vt:lpstr>
      <vt:lpstr>Copyright</vt:lpstr>
      <vt:lpstr>Our Strengths and Development Needs</vt:lpstr>
      <vt:lpstr>   How are we going to take digital learning forward? </vt:lpstr>
      <vt:lpstr>Your Learning Needs</vt:lpstr>
      <vt:lpstr>Creating an Action Plan</vt:lpstr>
      <vt:lpstr>Digital Learning – Taking a Collegiate Approach</vt:lpstr>
    </vt:vector>
  </TitlesOfParts>
  <Company>West Lothian Council - Education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Learning at Bellsquarry Primary</dc:title>
  <dc:creator>Mairi Green</dc:creator>
  <cp:lastModifiedBy>Mairi Green</cp:lastModifiedBy>
  <cp:revision>23</cp:revision>
  <cp:lastPrinted>2020-08-21T10:43:35Z</cp:lastPrinted>
  <dcterms:created xsi:type="dcterms:W3CDTF">2020-08-20T20:42:23Z</dcterms:created>
  <dcterms:modified xsi:type="dcterms:W3CDTF">2021-02-24T17:24:43Z</dcterms:modified>
</cp:coreProperties>
</file>